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Merriweather" charset="1" panose="00000500000000000000"/>
      <p:regular r:id="rId10"/>
    </p:embeddedFont>
    <p:embeddedFont>
      <p:font typeface="Merriweather Bold" charset="1" panose="00000800000000000000"/>
      <p:regular r:id="rId11"/>
    </p:embeddedFont>
    <p:embeddedFont>
      <p:font typeface="Merriweather Italics" charset="1" panose="00000500000000000000"/>
      <p:regular r:id="rId12"/>
    </p:embeddedFont>
    <p:embeddedFont>
      <p:font typeface="Merriweather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PT Serif" charset="1" panose="020A0603040505020204"/>
      <p:regular r:id="rId18"/>
    </p:embeddedFont>
    <p:embeddedFont>
      <p:font typeface="PT Serif Bold" charset="1" panose="020A0703040505020204"/>
      <p:regular r:id="rId19"/>
    </p:embeddedFont>
    <p:embeddedFont>
      <p:font typeface="PT Serif Italics" charset="1" panose="020A0603040505090204"/>
      <p:regular r:id="rId20"/>
    </p:embeddedFont>
    <p:embeddedFont>
      <p:font typeface="PT Serif Bold Italics" charset="1" panose="020A0703040505090204"/>
      <p:regular r:id="rId21"/>
    </p:embeddedFont>
    <p:embeddedFont>
      <p:font typeface="HK Modular" charset="1" panose="00000800000000000000"/>
      <p:regular r:id="rId22"/>
    </p:embeddedFont>
    <p:embeddedFont>
      <p:font typeface="Tomorrow" charset="1" panose="00000000000000000000"/>
      <p:regular r:id="rId23"/>
    </p:embeddedFont>
    <p:embeddedFont>
      <p:font typeface="Tomorrow Bold" charset="1" panose="00000000000000000000"/>
      <p:regular r:id="rId24"/>
    </p:embeddedFont>
    <p:embeddedFont>
      <p:font typeface="Tomorrow Italics" charset="1" panose="00000000000000000000"/>
      <p:regular r:id="rId25"/>
    </p:embeddedFont>
    <p:embeddedFont>
      <p:font typeface="Tomorrow Bold Italics" charset="1" panose="00000000000000000000"/>
      <p:regular r:id="rId26"/>
    </p:embeddedFont>
    <p:embeddedFont>
      <p:font typeface="Tomorrow Thin" charset="1" panose="00000000000000000000"/>
      <p:regular r:id="rId27"/>
    </p:embeddedFont>
    <p:embeddedFont>
      <p:font typeface="Tomorrow Thin Italics" charset="1" panose="00000000000000000000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  <p:embeddedFont>
      <p:font typeface="Open Sauce" charset="1" panose="00000500000000000000"/>
      <p:regular r:id="rId41"/>
    </p:embeddedFont>
    <p:embeddedFont>
      <p:font typeface="Open Sauce Bold" charset="1" panose="00000800000000000000"/>
      <p:regular r:id="rId42"/>
    </p:embeddedFont>
    <p:embeddedFont>
      <p:font typeface="Open Sauce Italics" charset="1" panose="00000500000000000000"/>
      <p:regular r:id="rId43"/>
    </p:embeddedFont>
    <p:embeddedFont>
      <p:font typeface="Open Sauce Bold Italics" charset="1" panose="00000800000000000000"/>
      <p:regular r:id="rId44"/>
    </p:embeddedFont>
    <p:embeddedFont>
      <p:font typeface="Open Sauce Light" charset="1" panose="00000400000000000000"/>
      <p:regular r:id="rId45"/>
    </p:embeddedFont>
    <p:embeddedFont>
      <p:font typeface="Open Sauce Light Italics" charset="1" panose="00000400000000000000"/>
      <p:regular r:id="rId46"/>
    </p:embeddedFont>
    <p:embeddedFont>
      <p:font typeface="Open Sauce Medium" charset="1" panose="00000600000000000000"/>
      <p:regular r:id="rId47"/>
    </p:embeddedFont>
    <p:embeddedFont>
      <p:font typeface="Open Sauce Medium Italics" charset="1" panose="00000600000000000000"/>
      <p:regular r:id="rId48"/>
    </p:embeddedFont>
    <p:embeddedFont>
      <p:font typeface="Open Sauce Semi-Bold" charset="1" panose="00000700000000000000"/>
      <p:regular r:id="rId49"/>
    </p:embeddedFont>
    <p:embeddedFont>
      <p:font typeface="Open Sauce Semi-Bold Italics" charset="1" panose="00000700000000000000"/>
      <p:regular r:id="rId50"/>
    </p:embeddedFont>
    <p:embeddedFont>
      <p:font typeface="Open Sauce Heavy" charset="1" panose="00000A00000000000000"/>
      <p:regular r:id="rId51"/>
    </p:embeddedFont>
    <p:embeddedFont>
      <p:font typeface="Open Sauce Heavy Italics" charset="1" panose="00000A00000000000000"/>
      <p:regular r:id="rId52"/>
    </p:embeddedFont>
    <p:embeddedFont>
      <p:font typeface="Open Sans" charset="1" panose="020B0606030504020204"/>
      <p:regular r:id="rId53"/>
    </p:embeddedFont>
    <p:embeddedFont>
      <p:font typeface="Open Sans Bold" charset="1" panose="020B0806030504020204"/>
      <p:regular r:id="rId54"/>
    </p:embeddedFont>
    <p:embeddedFont>
      <p:font typeface="Open Sans Italics" charset="1" panose="020B0606030504020204"/>
      <p:regular r:id="rId55"/>
    </p:embeddedFont>
    <p:embeddedFont>
      <p:font typeface="Open Sans Bold Italics" charset="1" panose="020B0806030504020204"/>
      <p:regular r:id="rId56"/>
    </p:embeddedFont>
    <p:embeddedFont>
      <p:font typeface="Open Sans Light" charset="1" panose="020B0306030504020204"/>
      <p:regular r:id="rId57"/>
    </p:embeddedFont>
    <p:embeddedFont>
      <p:font typeface="Open Sans Light Italics" charset="1" panose="020B0306030504020204"/>
      <p:regular r:id="rId58"/>
    </p:embeddedFont>
    <p:embeddedFont>
      <p:font typeface="Open Sans Ultra-Bold" charset="1" panose="00000000000000000000"/>
      <p:regular r:id="rId59"/>
    </p:embeddedFont>
    <p:embeddedFont>
      <p:font typeface="Open Sans Ultra-Bold Italics" charset="1" panose="000000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76" Target="slides/slide1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44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9055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5" y="0"/>
                </a:lnTo>
                <a:lnTo>
                  <a:pt x="20487775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9337" y="8931290"/>
            <a:ext cx="8492722" cy="82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FFFFFF"/>
                </a:solidFill>
                <a:latin typeface="Tomorrow"/>
              </a:rPr>
              <a:t>2022 Kaggle  Survey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23542"/>
            <a:ext cx="8827442" cy="700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2"/>
              </a:lnSpc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MACHINE LEARNING </a:t>
            </a:r>
          </a:p>
          <a:p>
            <a:pPr algn="ctr">
              <a:lnSpc>
                <a:spcPts val="11112"/>
              </a:lnSpc>
            </a:pPr>
          </a:p>
          <a:p>
            <a:pPr algn="ctr">
              <a:lnSpc>
                <a:spcPts val="11112"/>
              </a:lnSpc>
              <a:spcBef>
                <a:spcPct val="0"/>
              </a:spcBef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DATA SCIENCE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6060" y="965813"/>
            <a:ext cx="8492722" cy="82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FFFFFF"/>
                </a:solidFill>
                <a:latin typeface="Tomorrow"/>
              </a:rPr>
              <a:t>Nataliia Denysyuk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9055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5" y="0"/>
                </a:lnTo>
                <a:lnTo>
                  <a:pt x="20487775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8054721" cy="8229600"/>
          </a:xfrm>
          <a:custGeom>
            <a:avLst/>
            <a:gdLst/>
            <a:ahLst/>
            <a:cxnLst/>
            <a:rect r="r" b="b" t="t" l="l"/>
            <a:pathLst>
              <a:path h="8229600" w="8054721">
                <a:moveTo>
                  <a:pt x="0" y="0"/>
                </a:moveTo>
                <a:lnTo>
                  <a:pt x="8054721" y="0"/>
                </a:lnTo>
                <a:lnTo>
                  <a:pt x="80547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866775"/>
            <a:ext cx="8827442" cy="277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2"/>
              </a:lnSpc>
              <a:spcBef>
                <a:spcPct val="0"/>
              </a:spcBef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ПОГОВОРИМО ПРО КОМПАНІЮ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50" y="2502"/>
            <a:ext cx="18292450" cy="10284498"/>
          </a:xfrm>
          <a:custGeom>
            <a:avLst/>
            <a:gdLst/>
            <a:ahLst/>
            <a:cxnLst/>
            <a:rect r="r" b="b" t="t" l="l"/>
            <a:pathLst>
              <a:path h="10284498" w="18292450">
                <a:moveTo>
                  <a:pt x="0" y="0"/>
                </a:moveTo>
                <a:lnTo>
                  <a:pt x="18292450" y="0"/>
                </a:lnTo>
                <a:lnTo>
                  <a:pt x="18292450" y="10284498"/>
                </a:lnTo>
                <a:lnTo>
                  <a:pt x="0" y="1028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9055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5" y="0"/>
                </a:lnTo>
                <a:lnTo>
                  <a:pt x="20487775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3160" y="1028700"/>
            <a:ext cx="6449949" cy="8229600"/>
          </a:xfrm>
          <a:custGeom>
            <a:avLst/>
            <a:gdLst/>
            <a:ahLst/>
            <a:cxnLst/>
            <a:rect r="r" b="b" t="t" l="l"/>
            <a:pathLst>
              <a:path h="8229600" w="6449949">
                <a:moveTo>
                  <a:pt x="0" y="0"/>
                </a:moveTo>
                <a:lnTo>
                  <a:pt x="6449949" y="0"/>
                </a:lnTo>
                <a:lnTo>
                  <a:pt x="64499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14282" y="2071393"/>
            <a:ext cx="8827442" cy="559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2"/>
              </a:lnSpc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ХТО ТИ</a:t>
            </a:r>
          </a:p>
          <a:p>
            <a:pPr algn="ctr">
              <a:lnSpc>
                <a:spcPts val="11112"/>
              </a:lnSpc>
            </a:pPr>
          </a:p>
          <a:p>
            <a:pPr algn="ctr">
              <a:lnSpc>
                <a:spcPts val="11112"/>
              </a:lnSpc>
              <a:spcBef>
                <a:spcPct val="0"/>
              </a:spcBef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 DATA SCIENTIST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0478" y="-1434371"/>
            <a:ext cx="13933350" cy="12388852"/>
          </a:xfrm>
          <a:custGeom>
            <a:avLst/>
            <a:gdLst/>
            <a:ahLst/>
            <a:cxnLst/>
            <a:rect r="r" b="b" t="t" l="l"/>
            <a:pathLst>
              <a:path h="12388852" w="13933350">
                <a:moveTo>
                  <a:pt x="0" y="0"/>
                </a:moveTo>
                <a:lnTo>
                  <a:pt x="13933350" y="0"/>
                </a:lnTo>
                <a:lnTo>
                  <a:pt x="13933350" y="12388851"/>
                </a:lnTo>
                <a:lnTo>
                  <a:pt x="0" y="12388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9156" y="-588674"/>
            <a:ext cx="13717236" cy="13660864"/>
          </a:xfrm>
          <a:custGeom>
            <a:avLst/>
            <a:gdLst/>
            <a:ahLst/>
            <a:cxnLst/>
            <a:rect r="r" b="b" t="t" l="l"/>
            <a:pathLst>
              <a:path h="13660864" w="13717236">
                <a:moveTo>
                  <a:pt x="0" y="0"/>
                </a:moveTo>
                <a:lnTo>
                  <a:pt x="13717236" y="0"/>
                </a:lnTo>
                <a:lnTo>
                  <a:pt x="13717236" y="13660864"/>
                </a:lnTo>
                <a:lnTo>
                  <a:pt x="0" y="13660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319" y="1894446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6"/>
                </a:lnTo>
                <a:lnTo>
                  <a:pt x="0" y="113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239156" y="7072413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6"/>
                </a:lnTo>
                <a:lnTo>
                  <a:pt x="0" y="11330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55228" y="3744133"/>
            <a:ext cx="2275288" cy="1137644"/>
          </a:xfrm>
          <a:custGeom>
            <a:avLst/>
            <a:gdLst/>
            <a:ahLst/>
            <a:cxnLst/>
            <a:rect r="r" b="b" t="t" l="l"/>
            <a:pathLst>
              <a:path h="1137644" w="2275288">
                <a:moveTo>
                  <a:pt x="0" y="0"/>
                </a:moveTo>
                <a:lnTo>
                  <a:pt x="2275288" y="0"/>
                </a:lnTo>
                <a:lnTo>
                  <a:pt x="2275288" y="1137644"/>
                </a:lnTo>
                <a:lnTo>
                  <a:pt x="0" y="1137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033509" y="7705879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6"/>
                </a:lnTo>
                <a:lnTo>
                  <a:pt x="0" y="1133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2740" y="4332535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6"/>
                </a:lnTo>
                <a:lnTo>
                  <a:pt x="0" y="1133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5930" y="2230605"/>
            <a:ext cx="1602970" cy="160297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  <a:ln w="352425" cap="sq">
              <a:solidFill>
                <a:srgbClr val="7CD4D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74349" y="6241758"/>
            <a:ext cx="1602970" cy="16029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9150"/>
            </a:solidFill>
            <a:ln w="352425" cap="sq">
              <a:solidFill>
                <a:srgbClr val="4AB1B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74460" y="4080292"/>
            <a:ext cx="1602970" cy="160297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42420" y="6870677"/>
            <a:ext cx="1602970" cy="16029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70021" y="4785398"/>
            <a:ext cx="1602970" cy="160297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36B1"/>
            </a:solidFill>
            <a:ln w="352425" cap="sq">
              <a:solidFill>
                <a:srgbClr val="2C92D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05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10800000">
            <a:off x="13892713" y="7076961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5"/>
                </a:lnTo>
                <a:lnTo>
                  <a:pt x="0" y="1133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196857" y="6241758"/>
            <a:ext cx="1602970" cy="160297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06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4091276" y="2057271"/>
            <a:ext cx="2266192" cy="1133096"/>
          </a:xfrm>
          <a:custGeom>
            <a:avLst/>
            <a:gdLst/>
            <a:ahLst/>
            <a:cxnLst/>
            <a:rect r="r" b="b" t="t" l="l"/>
            <a:pathLst>
              <a:path h="1133096" w="2266192">
                <a:moveTo>
                  <a:pt x="0" y="0"/>
                </a:moveTo>
                <a:lnTo>
                  <a:pt x="2266192" y="0"/>
                </a:lnTo>
                <a:lnTo>
                  <a:pt x="2266192" y="1133096"/>
                </a:lnTo>
                <a:lnTo>
                  <a:pt x="0" y="11330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4408557" y="2510134"/>
            <a:ext cx="1602970" cy="16029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C46D"/>
            </a:solidFill>
            <a:ln w="352425" cap="sq">
              <a:solidFill>
                <a:srgbClr val="13538A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07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251832" y="295642"/>
            <a:ext cx="10951142" cy="70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3"/>
              </a:lnSpc>
              <a:spcBef>
                <a:spcPct val="0"/>
              </a:spcBef>
            </a:pPr>
            <a:r>
              <a:rPr lang="en-US" sz="4399" spc="131">
                <a:solidFill>
                  <a:srgbClr val="98DF70"/>
                </a:solidFill>
                <a:latin typeface="Merriweather Bold"/>
              </a:rPr>
              <a:t>WHO IS A DATA SCIENTIST?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5614" y="905252"/>
            <a:ext cx="3206802" cy="84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66C4"/>
                </a:solidFill>
                <a:latin typeface="Aileron Bold"/>
              </a:rPr>
              <a:t>Чоловік 25-29 років з Індії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4014" y="3919300"/>
            <a:ext cx="3206802" cy="84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66C4"/>
                </a:solidFill>
                <a:latin typeface="Aileron Bold"/>
              </a:rPr>
              <a:t>Має ступінь магістра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4014" y="5293645"/>
            <a:ext cx="3575268" cy="76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081" spc="62">
                <a:solidFill>
                  <a:srgbClr val="FFFFFF"/>
                </a:solidFill>
                <a:latin typeface="Aileron Bold"/>
              </a:rPr>
              <a:t>Для навчання вибирає три плвтформи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1142187" y="7415991"/>
            <a:ext cx="1178696" cy="2891569"/>
            <a:chOff x="0" y="0"/>
            <a:chExt cx="1571594" cy="3855425"/>
          </a:xfrm>
        </p:grpSpPr>
        <p:sp>
          <p:nvSpPr>
            <p:cNvPr name="TextBox 37" id="37"/>
            <p:cNvSpPr txBox="true"/>
            <p:nvPr/>
          </p:nvSpPr>
          <p:spPr>
            <a:xfrm rot="-5400000">
              <a:off x="-607034" y="530834"/>
              <a:ext cx="1562644" cy="500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7"/>
                </a:lnSpc>
              </a:pPr>
              <a:r>
                <a:rPr lang="en-US" sz="2138" spc="64">
                  <a:solidFill>
                    <a:srgbClr val="FFFFFF"/>
                  </a:solidFill>
                  <a:latin typeface="Aileron"/>
                </a:rPr>
                <a:t>Coursera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-5400000">
              <a:off x="-1215000" y="1713198"/>
              <a:ext cx="3783476" cy="500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7"/>
                </a:lnSpc>
              </a:pPr>
              <a:r>
                <a:rPr lang="en-US" sz="2138" spc="64">
                  <a:solidFill>
                    <a:srgbClr val="FFFFFF"/>
                  </a:solidFill>
                  <a:latin typeface="Aileron"/>
                </a:rPr>
                <a:t>Kaggle Learn Courses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-5400000">
              <a:off x="-282612" y="1425178"/>
              <a:ext cx="3207435" cy="500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7"/>
                </a:lnSpc>
              </a:pPr>
              <a:r>
                <a:rPr lang="en-US" sz="2138" spc="64">
                  <a:solidFill>
                    <a:srgbClr val="FFFFFF"/>
                  </a:solidFill>
                  <a:latin typeface="Aileron"/>
                </a:rPr>
                <a:t>University Courses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422408" y="8255399"/>
            <a:ext cx="3206802" cy="173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DE59"/>
                </a:solidFill>
                <a:latin typeface="Aileron Bold"/>
              </a:rPr>
              <a:t>Програмує</a:t>
            </a:r>
          </a:p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DE59"/>
                </a:solidFill>
                <a:latin typeface="Aileron Bold"/>
              </a:rPr>
              <a:t>біля 3 років,</a:t>
            </a:r>
          </a:p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DE59"/>
                </a:solidFill>
                <a:latin typeface="Aileron Bold"/>
              </a:rPr>
              <a:t> і немає наукових публікацій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638136" y="5836187"/>
            <a:ext cx="3206802" cy="85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FAEB"/>
                </a:solidFill>
                <a:latin typeface="Aileron Bold"/>
              </a:rPr>
              <a:t>Має 3 улюблені медіа  джерела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46838" y="2812922"/>
            <a:ext cx="3206802" cy="85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FAEB"/>
                </a:solidFill>
                <a:latin typeface="Aileron Bold"/>
              </a:rPr>
              <a:t>YouTube, Kaggle, Blogs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22408" y="4131040"/>
            <a:ext cx="3575268" cy="76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081" spc="62">
                <a:solidFill>
                  <a:srgbClr val="063D39"/>
                </a:solidFill>
                <a:latin typeface="Aileron Bold"/>
              </a:rPr>
              <a:t>Використовує продукт ШІ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82643" y="983185"/>
            <a:ext cx="5805357" cy="85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063D39"/>
                </a:solidFill>
                <a:latin typeface="Aileron Bold"/>
              </a:rPr>
              <a:t>Google Responsible AI Toolkit (LIT, What-If Tools, Fairness Indicator</a:t>
            </a:r>
            <a:r>
              <a:rPr lang="en-US" sz="2308" spc="69">
                <a:solidFill>
                  <a:srgbClr val="063D39"/>
                </a:solidFill>
                <a:latin typeface="Aileron Bold"/>
              </a:rPr>
              <a:t>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16022" y="6230657"/>
            <a:ext cx="3255764" cy="41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DE59"/>
                </a:solidFill>
                <a:latin typeface="Aileron Bold"/>
              </a:rPr>
              <a:t>TensorBoard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67753" y="8851215"/>
            <a:ext cx="3885939" cy="129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</a:pPr>
            <a:r>
              <a:rPr lang="en-US" sz="2308" spc="69">
                <a:solidFill>
                  <a:srgbClr val="FFDE59"/>
                </a:solidFill>
                <a:latin typeface="Aileron Bold"/>
              </a:rPr>
              <a:t>Використовує інструмент для моніторингу моделей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725259" y="3712775"/>
            <a:ext cx="2522701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 spc="56">
                <a:solidFill>
                  <a:srgbClr val="000000"/>
                </a:solidFill>
                <a:latin typeface="Aileron Bold"/>
              </a:rPr>
              <a:t>Google Cloud AutoML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349264" y="6394096"/>
            <a:ext cx="307314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000000"/>
                </a:solidFill>
                <a:latin typeface="Aileron Bold"/>
              </a:rPr>
              <a:t>Застосовує засіб автоматизованого МН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15810" y="264004"/>
            <a:ext cx="8939471" cy="9864243"/>
          </a:xfrm>
          <a:custGeom>
            <a:avLst/>
            <a:gdLst/>
            <a:ahLst/>
            <a:cxnLst/>
            <a:rect r="r" b="b" t="t" l="l"/>
            <a:pathLst>
              <a:path h="9864243" w="8939471">
                <a:moveTo>
                  <a:pt x="0" y="0"/>
                </a:moveTo>
                <a:lnTo>
                  <a:pt x="8939470" y="0"/>
                </a:lnTo>
                <a:lnTo>
                  <a:pt x="8939470" y="9864244"/>
                </a:lnTo>
                <a:lnTo>
                  <a:pt x="0" y="986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67911" y="-3938758"/>
            <a:ext cx="15748167" cy="19773858"/>
          </a:xfrm>
          <a:custGeom>
            <a:avLst/>
            <a:gdLst/>
            <a:ahLst/>
            <a:cxnLst/>
            <a:rect r="r" b="b" t="t" l="l"/>
            <a:pathLst>
              <a:path h="19773858" w="15748167">
                <a:moveTo>
                  <a:pt x="0" y="0"/>
                </a:moveTo>
                <a:lnTo>
                  <a:pt x="15748167" y="0"/>
                </a:lnTo>
                <a:lnTo>
                  <a:pt x="15748167" y="19773858"/>
                </a:lnTo>
                <a:lnTo>
                  <a:pt x="0" y="1977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9039311" y="1977326"/>
            <a:ext cx="673392" cy="1213496"/>
          </a:xfrm>
          <a:prstGeom prst="rect">
            <a:avLst/>
          </a:prstGeom>
          <a:solidFill>
            <a:srgbClr val="7CD4D2"/>
          </a:solidFill>
        </p:spPr>
      </p:sp>
      <p:sp>
        <p:nvSpPr>
          <p:cNvPr name="AutoShape 5" id="5"/>
          <p:cNvSpPr/>
          <p:nvPr/>
        </p:nvSpPr>
        <p:spPr>
          <a:xfrm rot="0">
            <a:off x="9039311" y="3190821"/>
            <a:ext cx="673392" cy="1213496"/>
          </a:xfrm>
          <a:prstGeom prst="rect">
            <a:avLst/>
          </a:prstGeom>
          <a:solidFill>
            <a:srgbClr val="4AB1B4"/>
          </a:solidFill>
        </p:spPr>
      </p:sp>
      <p:sp>
        <p:nvSpPr>
          <p:cNvPr name="AutoShape 6" id="6"/>
          <p:cNvSpPr/>
          <p:nvPr/>
        </p:nvSpPr>
        <p:spPr>
          <a:xfrm rot="0">
            <a:off x="9039311" y="4404317"/>
            <a:ext cx="673392" cy="1213496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7" id="7"/>
          <p:cNvSpPr/>
          <p:nvPr/>
        </p:nvSpPr>
        <p:spPr>
          <a:xfrm rot="0">
            <a:off x="9039311" y="5617813"/>
            <a:ext cx="673392" cy="1213496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AutoShape 8" id="8"/>
          <p:cNvSpPr/>
          <p:nvPr/>
        </p:nvSpPr>
        <p:spPr>
          <a:xfrm rot="0">
            <a:off x="9039311" y="6831309"/>
            <a:ext cx="673392" cy="1213496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AutoShape 9" id="9"/>
          <p:cNvSpPr/>
          <p:nvPr/>
        </p:nvSpPr>
        <p:spPr>
          <a:xfrm rot="0">
            <a:off x="9039311" y="8044804"/>
            <a:ext cx="673392" cy="1213496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9655048" y="2423996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5"/>
                </a:lnTo>
                <a:lnTo>
                  <a:pt x="0" y="320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9655048" y="4850987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6"/>
                </a:lnTo>
                <a:lnTo>
                  <a:pt x="0" y="320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9655048" y="7277979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5"/>
                </a:lnTo>
                <a:lnTo>
                  <a:pt x="0" y="3201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8708815" y="8491474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6"/>
                </a:lnTo>
                <a:lnTo>
                  <a:pt x="0" y="320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8708815" y="6064483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5"/>
                </a:lnTo>
                <a:lnTo>
                  <a:pt x="0" y="320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8708815" y="3637491"/>
            <a:ext cx="370122" cy="320156"/>
          </a:xfrm>
          <a:custGeom>
            <a:avLst/>
            <a:gdLst/>
            <a:ahLst/>
            <a:cxnLst/>
            <a:rect r="r" b="b" t="t" l="l"/>
            <a:pathLst>
              <a:path h="320156" w="370122">
                <a:moveTo>
                  <a:pt x="0" y="0"/>
                </a:moveTo>
                <a:lnTo>
                  <a:pt x="370122" y="0"/>
                </a:lnTo>
                <a:lnTo>
                  <a:pt x="370122" y="320156"/>
                </a:lnTo>
                <a:lnTo>
                  <a:pt x="0" y="3201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0436" y="450379"/>
            <a:ext cx="10951142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86EAE9"/>
                </a:solidFill>
                <a:latin typeface="Open Sauce Bold"/>
              </a:rPr>
              <a:t>ДАТА САНТІСТ У КОМПАНІЇ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2186" y="2657180"/>
            <a:ext cx="5713986" cy="41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Розмір компанії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62186" y="2026927"/>
            <a:ext cx="5713986" cy="4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50 або 10 000 осіб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2186" y="5084171"/>
            <a:ext cx="5713986" cy="41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Річна винагорода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2186" y="4453918"/>
            <a:ext cx="5713986" cy="4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60 000$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62186" y="7476052"/>
            <a:ext cx="5713986" cy="59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5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Гроші, які витратили на ML та/або хмарний CS за останні 5 років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62186" y="6880888"/>
            <a:ext cx="5713986" cy="4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1000$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7108" y="3866286"/>
            <a:ext cx="6530802" cy="41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8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Посада в IT компанії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7108" y="3298953"/>
            <a:ext cx="6530802" cy="49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Data Scientist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7108" y="6295942"/>
            <a:ext cx="6530802" cy="41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8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Поле роботи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7108" y="5665689"/>
            <a:ext cx="6530802" cy="4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Computers/Technology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53925" y="8505594"/>
            <a:ext cx="5713986" cy="85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58"/>
              </a:lnSpc>
            </a:pPr>
            <a:r>
              <a:rPr lang="en-US" sz="2305" spc="69">
                <a:solidFill>
                  <a:srgbClr val="FFFBFB"/>
                </a:solidFill>
                <a:latin typeface="Aileron"/>
              </a:rPr>
              <a:t>Галузь у якій працює роботодавець/контракт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53925" y="8094395"/>
            <a:ext cx="5713986" cy="4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35"/>
              </a:lnSpc>
            </a:pPr>
            <a:r>
              <a:rPr lang="en-US" sz="2882" spc="112">
                <a:solidFill>
                  <a:srgbClr val="FFFBFB"/>
                </a:solidFill>
                <a:latin typeface="Aileron Bold"/>
              </a:rPr>
              <a:t>Computers/Technology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28103" y="837948"/>
            <a:ext cx="29355959" cy="9361289"/>
          </a:xfrm>
          <a:custGeom>
            <a:avLst/>
            <a:gdLst/>
            <a:ahLst/>
            <a:cxnLst/>
            <a:rect r="r" b="b" t="t" l="l"/>
            <a:pathLst>
              <a:path h="9361289" w="29355959">
                <a:moveTo>
                  <a:pt x="0" y="0"/>
                </a:moveTo>
                <a:lnTo>
                  <a:pt x="29355959" y="0"/>
                </a:lnTo>
                <a:lnTo>
                  <a:pt x="29355959" y="9361289"/>
                </a:lnTo>
                <a:lnTo>
                  <a:pt x="0" y="936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-5400000">
            <a:off x="-4294028" y="4854321"/>
            <a:ext cx="10067098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sz="3600" spc="107">
                <a:solidFill>
                  <a:srgbClr val="86EAE9"/>
                </a:solidFill>
                <a:latin typeface="PT Serif"/>
              </a:rPr>
              <a:t>WHAT SHOULD A DATA SCIENTIST KNOW?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94591" y="1031675"/>
            <a:ext cx="2546380" cy="1273190"/>
          </a:xfrm>
          <a:custGeom>
            <a:avLst/>
            <a:gdLst/>
            <a:ahLst/>
            <a:cxnLst/>
            <a:rect r="r" b="b" t="t" l="l"/>
            <a:pathLst>
              <a:path h="1273190" w="2546380">
                <a:moveTo>
                  <a:pt x="0" y="0"/>
                </a:moveTo>
                <a:lnTo>
                  <a:pt x="2546380" y="0"/>
                </a:lnTo>
                <a:lnTo>
                  <a:pt x="2546380" y="1273190"/>
                </a:lnTo>
                <a:lnTo>
                  <a:pt x="0" y="127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4320612" y="2294644"/>
            <a:ext cx="2546380" cy="1273190"/>
          </a:xfrm>
          <a:custGeom>
            <a:avLst/>
            <a:gdLst/>
            <a:ahLst/>
            <a:cxnLst/>
            <a:rect r="r" b="b" t="t" l="l"/>
            <a:pathLst>
              <a:path h="1273190" w="2546380">
                <a:moveTo>
                  <a:pt x="0" y="0"/>
                </a:moveTo>
                <a:lnTo>
                  <a:pt x="2546380" y="0"/>
                </a:lnTo>
                <a:lnTo>
                  <a:pt x="2546380" y="1273190"/>
                </a:lnTo>
                <a:lnTo>
                  <a:pt x="0" y="1273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37563" y="1031675"/>
            <a:ext cx="2556600" cy="1278300"/>
          </a:xfrm>
          <a:custGeom>
            <a:avLst/>
            <a:gdLst/>
            <a:ahLst/>
            <a:cxnLst/>
            <a:rect r="r" b="b" t="t" l="l"/>
            <a:pathLst>
              <a:path h="1278300" w="2556600">
                <a:moveTo>
                  <a:pt x="0" y="0"/>
                </a:moveTo>
                <a:lnTo>
                  <a:pt x="2556600" y="0"/>
                </a:lnTo>
                <a:lnTo>
                  <a:pt x="2556600" y="1278300"/>
                </a:lnTo>
                <a:lnTo>
                  <a:pt x="0" y="127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9164505" y="2299754"/>
            <a:ext cx="2546380" cy="1273190"/>
          </a:xfrm>
          <a:custGeom>
            <a:avLst/>
            <a:gdLst/>
            <a:ahLst/>
            <a:cxnLst/>
            <a:rect r="r" b="b" t="t" l="l"/>
            <a:pathLst>
              <a:path h="1273190" w="2546380">
                <a:moveTo>
                  <a:pt x="0" y="0"/>
                </a:moveTo>
                <a:lnTo>
                  <a:pt x="2546380" y="0"/>
                </a:lnTo>
                <a:lnTo>
                  <a:pt x="2546380" y="1273190"/>
                </a:lnTo>
                <a:lnTo>
                  <a:pt x="0" y="12731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72538" y="1036785"/>
            <a:ext cx="2546380" cy="1273190"/>
          </a:xfrm>
          <a:custGeom>
            <a:avLst/>
            <a:gdLst/>
            <a:ahLst/>
            <a:cxnLst/>
            <a:rect r="r" b="b" t="t" l="l"/>
            <a:pathLst>
              <a:path h="1273190" w="2546380">
                <a:moveTo>
                  <a:pt x="0" y="0"/>
                </a:moveTo>
                <a:lnTo>
                  <a:pt x="2546380" y="0"/>
                </a:lnTo>
                <a:lnTo>
                  <a:pt x="2546380" y="1273190"/>
                </a:lnTo>
                <a:lnTo>
                  <a:pt x="0" y="1273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994616" y="2299754"/>
            <a:ext cx="2546380" cy="1273190"/>
          </a:xfrm>
          <a:custGeom>
            <a:avLst/>
            <a:gdLst/>
            <a:ahLst/>
            <a:cxnLst/>
            <a:rect r="r" b="b" t="t" l="l"/>
            <a:pathLst>
              <a:path h="1273190" w="2546380">
                <a:moveTo>
                  <a:pt x="0" y="0"/>
                </a:moveTo>
                <a:lnTo>
                  <a:pt x="2546380" y="0"/>
                </a:lnTo>
                <a:lnTo>
                  <a:pt x="2546380" y="1273190"/>
                </a:lnTo>
                <a:lnTo>
                  <a:pt x="0" y="127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67202" y="1409396"/>
            <a:ext cx="1801158" cy="18011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C46D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07133" y="1361289"/>
            <a:ext cx="1801158" cy="18011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096264" y="1409396"/>
            <a:ext cx="1801158" cy="18011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1609" y="1361289"/>
            <a:ext cx="1801158" cy="180115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929047" y="1545639"/>
            <a:ext cx="1801158" cy="180115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336364" y="1361289"/>
            <a:ext cx="1801158" cy="180115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C46D"/>
            </a:solidFill>
            <a:ln w="352425" cap="sq">
              <a:solidFill>
                <a:srgbClr val="65447C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177062" y="6171810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4524509" y="7388916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1" y="0"/>
                </a:lnTo>
                <a:lnTo>
                  <a:pt x="2453911" y="1226956"/>
                </a:lnTo>
                <a:lnTo>
                  <a:pt x="0" y="12269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44165" y="6171810"/>
            <a:ext cx="2463760" cy="1231880"/>
          </a:xfrm>
          <a:custGeom>
            <a:avLst/>
            <a:gdLst/>
            <a:ahLst/>
            <a:cxnLst/>
            <a:rect r="r" b="b" t="t" l="l"/>
            <a:pathLst>
              <a:path h="1231880" w="2463760">
                <a:moveTo>
                  <a:pt x="0" y="0"/>
                </a:moveTo>
                <a:lnTo>
                  <a:pt x="2463760" y="0"/>
                </a:lnTo>
                <a:lnTo>
                  <a:pt x="2463760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800000">
            <a:off x="9182976" y="7393841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503564" y="6176735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0" y="0"/>
                </a:lnTo>
                <a:lnTo>
                  <a:pt x="2453910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0800000">
            <a:off x="13837686" y="7393841"/>
            <a:ext cx="2453911" cy="1226955"/>
          </a:xfrm>
          <a:custGeom>
            <a:avLst/>
            <a:gdLst/>
            <a:ahLst/>
            <a:cxnLst/>
            <a:rect r="r" b="b" t="t" l="l"/>
            <a:pathLst>
              <a:path h="1226955" w="2453911">
                <a:moveTo>
                  <a:pt x="0" y="0"/>
                </a:moveTo>
                <a:lnTo>
                  <a:pt x="2453911" y="0"/>
                </a:lnTo>
                <a:lnTo>
                  <a:pt x="2453911" y="1226955"/>
                </a:lnTo>
                <a:lnTo>
                  <a:pt x="0" y="122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2536142" y="6535815"/>
            <a:ext cx="1735751" cy="17357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4F45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887468" y="6489455"/>
            <a:ext cx="1735751" cy="17357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189841" y="6535815"/>
            <a:ext cx="1735751" cy="173575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36B1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"/>
                </a:rPr>
                <a:t>1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17475" y="6489455"/>
            <a:ext cx="1735751" cy="173575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  <a:r>
                <a:rPr lang="en-US" sz="2499">
                  <a:solidFill>
                    <a:srgbClr val="191919"/>
                  </a:solidFill>
                  <a:latin typeface="Aileron"/>
                </a:rPr>
                <a:t>1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847126" y="6667110"/>
            <a:ext cx="1735751" cy="17357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167024" y="6489455"/>
            <a:ext cx="1735751" cy="173575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352425" cap="sq">
              <a:solidFill>
                <a:srgbClr val="72707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191919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035379" y="3418140"/>
            <a:ext cx="2205993" cy="71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00BF63"/>
                </a:solidFill>
                <a:latin typeface="Aileron Bold"/>
              </a:rPr>
              <a:t> 3 мови програмування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35379" y="218601"/>
            <a:ext cx="2146184" cy="81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159" spc="64">
                <a:solidFill>
                  <a:srgbClr val="00BF63"/>
                </a:solidFill>
                <a:latin typeface="Aileron Bold"/>
              </a:rPr>
              <a:t>Phyton,  SQL</a:t>
            </a:r>
          </a:p>
          <a:p>
            <a:pPr>
              <a:lnSpc>
                <a:spcPts val="3239"/>
              </a:lnSpc>
            </a:pPr>
            <a:r>
              <a:rPr lang="en-US" sz="2159" spc="64">
                <a:solidFill>
                  <a:srgbClr val="00BF63"/>
                </a:solidFill>
                <a:latin typeface="Aileron Bold"/>
              </a:rPr>
              <a:t>R or Java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728346" y="3693537"/>
            <a:ext cx="2205993" cy="71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CB6CE6"/>
                </a:solidFill>
                <a:latin typeface="Aileron Bold"/>
              </a:rPr>
              <a:t>2 інтегровані серодовища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161264" y="230622"/>
            <a:ext cx="265724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CB6CE6"/>
                </a:solidFill>
                <a:latin typeface="Aileron Bold"/>
              </a:rPr>
              <a:t>Jupyter Notebook, </a:t>
            </a:r>
          </a:p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CB6CE6"/>
                </a:solidFill>
                <a:latin typeface="Aileron Bold"/>
              </a:rPr>
              <a:t>Visual Studio Code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887497" y="3370501"/>
            <a:ext cx="2277008" cy="107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FFDE59"/>
                </a:solidFill>
                <a:latin typeface="Aileron Bold"/>
              </a:rPr>
              <a:t> 1 хмарне обчислювальне середовище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737102" y="237651"/>
            <a:ext cx="249722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FFDE59"/>
                </a:solidFill>
                <a:latin typeface="Aileron Bold"/>
              </a:rPr>
              <a:t>Colab Notebooks or Kaggle Notebooks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588398" y="3510684"/>
            <a:ext cx="2596997" cy="107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5CE1E6"/>
                </a:solidFill>
                <a:latin typeface="Aileron Bold"/>
              </a:rPr>
              <a:t>1 фреймворків машинного навчання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378831" y="8481116"/>
            <a:ext cx="1941781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FF5757"/>
                </a:solidFill>
                <a:latin typeface="Aileron Bold"/>
              </a:rPr>
              <a:t>1 метод візуалізації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424467" y="8673022"/>
            <a:ext cx="2653995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6CE5E8"/>
                </a:solidFill>
                <a:latin typeface="Aileron Bold"/>
              </a:rPr>
              <a:t>хаб/репозиторій моделей машинного навчання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336364" y="3510684"/>
            <a:ext cx="2449747" cy="107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1AC46D"/>
                </a:solidFill>
                <a:latin typeface="Aileron Bold"/>
              </a:rPr>
              <a:t>3 алгоритма машинного навчання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215298" y="8621133"/>
            <a:ext cx="2691880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FFDE59"/>
                </a:solidFill>
                <a:latin typeface="Aileron Bold"/>
              </a:rPr>
              <a:t>1 хмарне обчислювальне середовище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258747" y="3563434"/>
            <a:ext cx="2417438" cy="107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7"/>
              </a:lnSpc>
            </a:pPr>
            <a:r>
              <a:rPr lang="en-US" sz="1971" spc="59">
                <a:solidFill>
                  <a:srgbClr val="FFFAEB"/>
                </a:solidFill>
                <a:latin typeface="Aileron Bold"/>
              </a:rPr>
              <a:t>2 бібліотеки візуалізації  даних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283740" y="230622"/>
            <a:ext cx="2125885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FFFAEB"/>
                </a:solidFill>
                <a:latin typeface="Aileron Bold"/>
              </a:rPr>
              <a:t>Matplotlib </a:t>
            </a:r>
          </a:p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FFFAEB"/>
                </a:solidFill>
                <a:latin typeface="Aileron Bold"/>
              </a:rPr>
              <a:t>Seaborn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868731" y="395988"/>
            <a:ext cx="2125885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5CE1E6"/>
                </a:solidFill>
                <a:latin typeface="Aileron Bold"/>
              </a:rPr>
              <a:t>Scikit-learn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611217" y="5721429"/>
            <a:ext cx="2125885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6CE5E8"/>
                </a:solidFill>
                <a:latin typeface="Aileron Bold"/>
              </a:rPr>
              <a:t>Kaggle datasets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177062" y="4940379"/>
            <a:ext cx="2822764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 spc="56">
                <a:solidFill>
                  <a:srgbClr val="FF5757"/>
                </a:solidFill>
                <a:latin typeface="Aileron Bold"/>
              </a:rPr>
              <a:t>Image segmentation methods (U-Net, Mask R-CNN, etc)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18918" y="113585"/>
            <a:ext cx="4526475" cy="104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5"/>
              </a:lnSpc>
            </a:pPr>
            <a:r>
              <a:rPr lang="en-US" sz="1896" spc="56">
                <a:solidFill>
                  <a:srgbClr val="1AC46D"/>
                </a:solidFill>
                <a:latin typeface="Aileron Bold"/>
              </a:rPr>
              <a:t>Linear or Logistic Regression</a:t>
            </a:r>
          </a:p>
          <a:p>
            <a:pPr>
              <a:lnSpc>
                <a:spcPts val="2845"/>
              </a:lnSpc>
            </a:pPr>
            <a:r>
              <a:rPr lang="en-US" sz="1896" spc="56">
                <a:solidFill>
                  <a:srgbClr val="1AC46D"/>
                </a:solidFill>
                <a:latin typeface="Aileron Bold"/>
              </a:rPr>
              <a:t>Decision Trees or Random Forests</a:t>
            </a:r>
          </a:p>
          <a:p>
            <a:pPr>
              <a:lnSpc>
                <a:spcPts val="2845"/>
              </a:lnSpc>
            </a:pPr>
            <a:r>
              <a:rPr lang="en-US" sz="1896" spc="56">
                <a:solidFill>
                  <a:srgbClr val="1AC46D"/>
                </a:solidFill>
                <a:latin typeface="Aileron Bold"/>
              </a:rPr>
              <a:t>Convolutional Neural Networks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266052" y="5656632"/>
            <a:ext cx="2146184" cy="81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159" spc="64">
                <a:solidFill>
                  <a:srgbClr val="FFDE59"/>
                </a:solidFill>
                <a:latin typeface="Aileron Bold"/>
              </a:rPr>
              <a:t>Phyton,  SQL</a:t>
            </a:r>
          </a:p>
          <a:p>
            <a:pPr>
              <a:lnSpc>
                <a:spcPts val="3239"/>
              </a:lnSpc>
            </a:pPr>
            <a:r>
              <a:rPr lang="en-US" sz="2159" spc="64">
                <a:solidFill>
                  <a:srgbClr val="FFDE59"/>
                </a:solidFill>
                <a:latin typeface="Aileron Bold"/>
              </a:rPr>
              <a:t>R or Java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7614" y="8734934"/>
            <a:ext cx="2653995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CB6CE6"/>
                </a:solidFill>
                <a:latin typeface="Aileron Bold"/>
              </a:rPr>
              <a:t>Категорії методів комп'ютерної візуалізації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923261" y="5332975"/>
            <a:ext cx="2522701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9"/>
              </a:lnSpc>
            </a:pPr>
            <a:r>
              <a:rPr lang="en-US" sz="1899" spc="56">
                <a:solidFill>
                  <a:srgbClr val="CB6CE6"/>
                </a:solidFill>
                <a:latin typeface="Aileron Bold"/>
              </a:rPr>
              <a:t>Image classification and other general purpose networks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9294163" y="5614859"/>
            <a:ext cx="2522701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 spc="56">
                <a:solidFill>
                  <a:srgbClr val="FFFFFF"/>
                </a:solidFill>
                <a:latin typeface="Aileron Bold"/>
              </a:rPr>
              <a:t>Amazon Web Services (AWS)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158998" y="8708707"/>
            <a:ext cx="2501867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FFFFFF"/>
                </a:solidFill>
                <a:latin typeface="Aileron Bold"/>
              </a:rPr>
              <a:t>Платформа хмарних обчислень 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578692" y="8558722"/>
            <a:ext cx="250186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000000"/>
                </a:solidFill>
                <a:latin typeface="Aileron Bold"/>
              </a:rPr>
              <a:t>2 інструменти бізнес-аналітики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503564" y="5461443"/>
            <a:ext cx="250186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000000"/>
                </a:solidFill>
                <a:latin typeface="Aileron Bold"/>
              </a:rPr>
              <a:t>Tableau </a:t>
            </a:r>
          </a:p>
          <a:p>
            <a:pPr algn="ctr">
              <a:lnSpc>
                <a:spcPts val="2849"/>
              </a:lnSpc>
            </a:pPr>
            <a:r>
              <a:rPr lang="en-US" sz="1899" spc="56">
                <a:solidFill>
                  <a:srgbClr val="000000"/>
                </a:solidFill>
                <a:latin typeface="Aileron Bold"/>
              </a:rPr>
              <a:t>Microsoft Power BI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299983" y="-9122439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4576" y="2292569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86EAE9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02466" y="2454494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21717" y="3367774"/>
            <a:ext cx="2296190" cy="71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NATALIA DENYSYUK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4812" y="539477"/>
            <a:ext cx="6584801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Methodology: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4812" y="1937858"/>
            <a:ext cx="16640702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60B4D2"/>
                </a:solidFill>
                <a:latin typeface="Open Sans Bold"/>
              </a:rPr>
              <a:t>Збір даних опитування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Опитування проходило з 16.08.2022 по 16.09.2022.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Запрошення до участі в опитування було надіслано всій спільноті Kaggle електронною поштою. Опитування також рекламувалося на веб-сайті Kaggle за допомогою спливаючих «підказок» і на каналі Kaggle у Twitter.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4812" y="4947757"/>
            <a:ext cx="16640702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60B4D2"/>
                </a:solidFill>
                <a:latin typeface="Open Sans Bold"/>
              </a:rPr>
              <a:t>Обробка даних опитування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Респонденти, які позначені у системі  Kaggle як «Спам» або «Дублікат» - були виключені. Також вилучені відповіді респондентів, які витратили менше 2 хвилин на заповнення опитування та надали відповіді менше ніж на 15 запитань.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Щоб захистити конфіденційність респондентів, текстові відповіді у довільній формі не були включені до набір даних. Якщо країна отримала менше 50 респондентів, ми об’єднали їх у групу під назвою «Інші».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055"/>
            <a:ext cx="19019039" cy="10294055"/>
          </a:xfrm>
          <a:custGeom>
            <a:avLst/>
            <a:gdLst/>
            <a:ahLst/>
            <a:cxnLst/>
            <a:rect r="r" b="b" t="t" l="l"/>
            <a:pathLst>
              <a:path h="10294055" w="19019039">
                <a:moveTo>
                  <a:pt x="0" y="0"/>
                </a:moveTo>
                <a:lnTo>
                  <a:pt x="19019039" y="0"/>
                </a:lnTo>
                <a:lnTo>
                  <a:pt x="19019039" y="10294055"/>
                </a:lnTo>
                <a:lnTo>
                  <a:pt x="0" y="1029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50" y="0"/>
            <a:ext cx="18296900" cy="10287000"/>
          </a:xfrm>
          <a:custGeom>
            <a:avLst/>
            <a:gdLst/>
            <a:ahLst/>
            <a:cxnLst/>
            <a:rect r="r" b="b" t="t" l="l"/>
            <a:pathLst>
              <a:path h="10287000" w="18296900">
                <a:moveTo>
                  <a:pt x="0" y="0"/>
                </a:moveTo>
                <a:lnTo>
                  <a:pt x="18296900" y="0"/>
                </a:lnTo>
                <a:lnTo>
                  <a:pt x="1829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055"/>
            <a:ext cx="19019039" cy="10294055"/>
          </a:xfrm>
          <a:custGeom>
            <a:avLst/>
            <a:gdLst/>
            <a:ahLst/>
            <a:cxnLst/>
            <a:rect r="r" b="b" t="t" l="l"/>
            <a:pathLst>
              <a:path h="10294055" w="19019039">
                <a:moveTo>
                  <a:pt x="0" y="0"/>
                </a:moveTo>
                <a:lnTo>
                  <a:pt x="19019039" y="0"/>
                </a:lnTo>
                <a:lnTo>
                  <a:pt x="19019039" y="10294055"/>
                </a:lnTo>
                <a:lnTo>
                  <a:pt x="0" y="10294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3542"/>
            <a:ext cx="8827442" cy="418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2"/>
              </a:lnSpc>
              <a:spcBef>
                <a:spcPct val="0"/>
              </a:spcBef>
            </a:pPr>
            <a:r>
              <a:rPr lang="en-US" sz="7937">
                <a:solidFill>
                  <a:srgbClr val="FFFFFF"/>
                </a:solidFill>
                <a:latin typeface="HK Modular"/>
              </a:rPr>
              <a:t>ТЕХНОЛОГІЇ І ПРОГРАМНІ ЗАСОБИ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00761" y="796940"/>
            <a:ext cx="6851142" cy="8229600"/>
          </a:xfrm>
          <a:custGeom>
            <a:avLst/>
            <a:gdLst/>
            <a:ahLst/>
            <a:cxnLst/>
            <a:rect r="r" b="b" t="t" l="l"/>
            <a:pathLst>
              <a:path h="8229600" w="6851142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02"/>
            <a:ext cx="18288000" cy="10281996"/>
          </a:xfrm>
          <a:custGeom>
            <a:avLst/>
            <a:gdLst/>
            <a:ahLst/>
            <a:cxnLst/>
            <a:rect r="r" b="b" t="t" l="l"/>
            <a:pathLst>
              <a:path h="10281996" w="18288000">
                <a:moveTo>
                  <a:pt x="0" y="0"/>
                </a:moveTo>
                <a:lnTo>
                  <a:pt x="18288000" y="0"/>
                </a:lnTo>
                <a:lnTo>
                  <a:pt x="18288000" y="10281996"/>
                </a:lnTo>
                <a:lnTo>
                  <a:pt x="0" y="1028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02"/>
            <a:ext cx="18288000" cy="10281996"/>
          </a:xfrm>
          <a:custGeom>
            <a:avLst/>
            <a:gdLst/>
            <a:ahLst/>
            <a:cxnLst/>
            <a:rect r="r" b="b" t="t" l="l"/>
            <a:pathLst>
              <a:path h="10281996" w="18288000">
                <a:moveTo>
                  <a:pt x="0" y="0"/>
                </a:moveTo>
                <a:lnTo>
                  <a:pt x="18288000" y="0"/>
                </a:lnTo>
                <a:lnTo>
                  <a:pt x="18288000" y="10281996"/>
                </a:lnTo>
                <a:lnTo>
                  <a:pt x="0" y="1028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02"/>
            <a:ext cx="18292450" cy="10284498"/>
          </a:xfrm>
          <a:custGeom>
            <a:avLst/>
            <a:gdLst/>
            <a:ahLst/>
            <a:cxnLst/>
            <a:rect r="r" b="b" t="t" l="l"/>
            <a:pathLst>
              <a:path h="10284498" w="18292450">
                <a:moveTo>
                  <a:pt x="0" y="0"/>
                </a:moveTo>
                <a:lnTo>
                  <a:pt x="18292450" y="0"/>
                </a:lnTo>
                <a:lnTo>
                  <a:pt x="18292450" y="10284498"/>
                </a:lnTo>
                <a:lnTo>
                  <a:pt x="0" y="1028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50" y="0"/>
            <a:ext cx="18296900" cy="10287000"/>
          </a:xfrm>
          <a:custGeom>
            <a:avLst/>
            <a:gdLst/>
            <a:ahLst/>
            <a:cxnLst/>
            <a:rect r="r" b="b" t="t" l="l"/>
            <a:pathLst>
              <a:path h="10287000" w="18296900">
                <a:moveTo>
                  <a:pt x="0" y="0"/>
                </a:moveTo>
                <a:lnTo>
                  <a:pt x="18296900" y="0"/>
                </a:lnTo>
                <a:lnTo>
                  <a:pt x="18296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88" y="30747"/>
            <a:ext cx="18242212" cy="10256253"/>
          </a:xfrm>
          <a:custGeom>
            <a:avLst/>
            <a:gdLst/>
            <a:ahLst/>
            <a:cxnLst/>
            <a:rect r="r" b="b" t="t" l="l"/>
            <a:pathLst>
              <a:path h="10256253" w="18242212">
                <a:moveTo>
                  <a:pt x="0" y="0"/>
                </a:moveTo>
                <a:lnTo>
                  <a:pt x="18242212" y="0"/>
                </a:lnTo>
                <a:lnTo>
                  <a:pt x="18242212" y="10256253"/>
                </a:lnTo>
                <a:lnTo>
                  <a:pt x="0" y="10256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DAGC_TtUZdA</dc:identifier>
  <dcterms:modified xsi:type="dcterms:W3CDTF">2011-08-01T06:04:30Z</dcterms:modified>
  <cp:revision>1</cp:revision>
  <dc:title>PET_NEW_Denysyuk</dc:title>
</cp:coreProperties>
</file>